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66" r:id="rId2"/>
    <p:sldId id="268" r:id="rId3"/>
    <p:sldId id="269" r:id="rId4"/>
    <p:sldId id="267" r:id="rId5"/>
    <p:sldId id="270" r:id="rId6"/>
    <p:sldId id="256" r:id="rId7"/>
    <p:sldId id="257" r:id="rId8"/>
    <p:sldId id="258" r:id="rId9"/>
    <p:sldId id="259" r:id="rId10"/>
    <p:sldId id="265" r:id="rId11"/>
    <p:sldId id="260" r:id="rId12"/>
    <p:sldId id="261" r:id="rId13"/>
    <p:sldId id="262" r:id="rId14"/>
    <p:sldId id="263" r:id="rId15"/>
    <p:sldId id="264"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674"/>
  </p:normalViewPr>
  <p:slideViewPr>
    <p:cSldViewPr snapToGrid="0" snapToObjects="1">
      <p:cViewPr varScale="1">
        <p:scale>
          <a:sx n="124" d="100"/>
          <a:sy n="124" d="100"/>
        </p:scale>
        <p:origin x="640"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1F3C50-4243-3242-B88F-46D73338879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28B0A05-9569-9847-A2F5-5E5D4652461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8B11EF9-F171-4F4A-81FD-8F458623B618}"/>
              </a:ext>
            </a:extLst>
          </p:cNvPr>
          <p:cNvSpPr>
            <a:spLocks noGrp="1"/>
          </p:cNvSpPr>
          <p:nvPr>
            <p:ph type="dt" sz="half" idx="10"/>
          </p:nvPr>
        </p:nvSpPr>
        <p:spPr/>
        <p:txBody>
          <a:bodyPr/>
          <a:lstStyle/>
          <a:p>
            <a:fld id="{53E9EBA6-9A56-8043-8CE8-5F5127F8AEF7}" type="datetimeFigureOut">
              <a:rPr lang="en-US" smtClean="0"/>
              <a:t>5/18/21</a:t>
            </a:fld>
            <a:endParaRPr lang="en-US"/>
          </a:p>
        </p:txBody>
      </p:sp>
      <p:sp>
        <p:nvSpPr>
          <p:cNvPr id="5" name="Footer Placeholder 4">
            <a:extLst>
              <a:ext uri="{FF2B5EF4-FFF2-40B4-BE49-F238E27FC236}">
                <a16:creationId xmlns:a16="http://schemas.microsoft.com/office/drawing/2014/main" id="{F65BEDC3-3469-4C48-9F0B-F6D062A10D1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E7410C-3303-8A4B-BF58-FEF757F050A9}"/>
              </a:ext>
            </a:extLst>
          </p:cNvPr>
          <p:cNvSpPr>
            <a:spLocks noGrp="1"/>
          </p:cNvSpPr>
          <p:nvPr>
            <p:ph type="sldNum" sz="quarter" idx="12"/>
          </p:nvPr>
        </p:nvSpPr>
        <p:spPr/>
        <p:txBody>
          <a:bodyPr/>
          <a:lstStyle/>
          <a:p>
            <a:fld id="{DF91310F-3D55-BA41-9571-325D50A780DB}" type="slidenum">
              <a:rPr lang="en-US" smtClean="0"/>
              <a:t>‹#›</a:t>
            </a:fld>
            <a:endParaRPr lang="en-US"/>
          </a:p>
        </p:txBody>
      </p:sp>
    </p:spTree>
    <p:extLst>
      <p:ext uri="{BB962C8B-B14F-4D97-AF65-F5344CB8AC3E}">
        <p14:creationId xmlns:p14="http://schemas.microsoft.com/office/powerpoint/2010/main" val="21264513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BF840D-04CF-DA41-8C24-B55D9315753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2A3B6DA-F219-284C-B5BF-D705E51607D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56B52E7-8154-034E-B510-81650097DEE4}"/>
              </a:ext>
            </a:extLst>
          </p:cNvPr>
          <p:cNvSpPr>
            <a:spLocks noGrp="1"/>
          </p:cNvSpPr>
          <p:nvPr>
            <p:ph type="dt" sz="half" idx="10"/>
          </p:nvPr>
        </p:nvSpPr>
        <p:spPr/>
        <p:txBody>
          <a:bodyPr/>
          <a:lstStyle/>
          <a:p>
            <a:fld id="{53E9EBA6-9A56-8043-8CE8-5F5127F8AEF7}" type="datetimeFigureOut">
              <a:rPr lang="en-US" smtClean="0"/>
              <a:t>5/18/21</a:t>
            </a:fld>
            <a:endParaRPr lang="en-US"/>
          </a:p>
        </p:txBody>
      </p:sp>
      <p:sp>
        <p:nvSpPr>
          <p:cNvPr id="5" name="Footer Placeholder 4">
            <a:extLst>
              <a:ext uri="{FF2B5EF4-FFF2-40B4-BE49-F238E27FC236}">
                <a16:creationId xmlns:a16="http://schemas.microsoft.com/office/drawing/2014/main" id="{BEBAD140-A898-F144-9544-7F5E661C66E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D7757D8-26E5-EE46-8B2F-52287B503444}"/>
              </a:ext>
            </a:extLst>
          </p:cNvPr>
          <p:cNvSpPr>
            <a:spLocks noGrp="1"/>
          </p:cNvSpPr>
          <p:nvPr>
            <p:ph type="sldNum" sz="quarter" idx="12"/>
          </p:nvPr>
        </p:nvSpPr>
        <p:spPr/>
        <p:txBody>
          <a:bodyPr/>
          <a:lstStyle/>
          <a:p>
            <a:fld id="{DF91310F-3D55-BA41-9571-325D50A780DB}" type="slidenum">
              <a:rPr lang="en-US" smtClean="0"/>
              <a:t>‹#›</a:t>
            </a:fld>
            <a:endParaRPr lang="en-US"/>
          </a:p>
        </p:txBody>
      </p:sp>
    </p:spTree>
    <p:extLst>
      <p:ext uri="{BB962C8B-B14F-4D97-AF65-F5344CB8AC3E}">
        <p14:creationId xmlns:p14="http://schemas.microsoft.com/office/powerpoint/2010/main" val="41213600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3C21848-3DD5-B441-B1A2-44BD2350E33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67EDAC0-57D0-DA45-A795-271BEA088F6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C09AC3-8219-F442-BDC4-A9895D567E08}"/>
              </a:ext>
            </a:extLst>
          </p:cNvPr>
          <p:cNvSpPr>
            <a:spLocks noGrp="1"/>
          </p:cNvSpPr>
          <p:nvPr>
            <p:ph type="dt" sz="half" idx="10"/>
          </p:nvPr>
        </p:nvSpPr>
        <p:spPr/>
        <p:txBody>
          <a:bodyPr/>
          <a:lstStyle/>
          <a:p>
            <a:fld id="{53E9EBA6-9A56-8043-8CE8-5F5127F8AEF7}" type="datetimeFigureOut">
              <a:rPr lang="en-US" smtClean="0"/>
              <a:t>5/18/21</a:t>
            </a:fld>
            <a:endParaRPr lang="en-US"/>
          </a:p>
        </p:txBody>
      </p:sp>
      <p:sp>
        <p:nvSpPr>
          <p:cNvPr id="5" name="Footer Placeholder 4">
            <a:extLst>
              <a:ext uri="{FF2B5EF4-FFF2-40B4-BE49-F238E27FC236}">
                <a16:creationId xmlns:a16="http://schemas.microsoft.com/office/drawing/2014/main" id="{BCC8A1D4-0048-C94F-B815-525AC12DB8E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FCF79A2-92AC-A842-ACE0-4DE57586E2B3}"/>
              </a:ext>
            </a:extLst>
          </p:cNvPr>
          <p:cNvSpPr>
            <a:spLocks noGrp="1"/>
          </p:cNvSpPr>
          <p:nvPr>
            <p:ph type="sldNum" sz="quarter" idx="12"/>
          </p:nvPr>
        </p:nvSpPr>
        <p:spPr/>
        <p:txBody>
          <a:bodyPr/>
          <a:lstStyle/>
          <a:p>
            <a:fld id="{DF91310F-3D55-BA41-9571-325D50A780DB}" type="slidenum">
              <a:rPr lang="en-US" smtClean="0"/>
              <a:t>‹#›</a:t>
            </a:fld>
            <a:endParaRPr lang="en-US"/>
          </a:p>
        </p:txBody>
      </p:sp>
    </p:spTree>
    <p:extLst>
      <p:ext uri="{BB962C8B-B14F-4D97-AF65-F5344CB8AC3E}">
        <p14:creationId xmlns:p14="http://schemas.microsoft.com/office/powerpoint/2010/main" val="24110244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D3D121-B09B-4D46-BC4F-956D3927A1A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9ECB187-4F5A-754A-851F-5A615D3983B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D28B235-1B4A-4241-BD66-13C2DF1DACA8}"/>
              </a:ext>
            </a:extLst>
          </p:cNvPr>
          <p:cNvSpPr>
            <a:spLocks noGrp="1"/>
          </p:cNvSpPr>
          <p:nvPr>
            <p:ph type="dt" sz="half" idx="10"/>
          </p:nvPr>
        </p:nvSpPr>
        <p:spPr/>
        <p:txBody>
          <a:bodyPr/>
          <a:lstStyle/>
          <a:p>
            <a:fld id="{53E9EBA6-9A56-8043-8CE8-5F5127F8AEF7}" type="datetimeFigureOut">
              <a:rPr lang="en-US" smtClean="0"/>
              <a:t>5/18/21</a:t>
            </a:fld>
            <a:endParaRPr lang="en-US"/>
          </a:p>
        </p:txBody>
      </p:sp>
      <p:sp>
        <p:nvSpPr>
          <p:cNvPr id="5" name="Footer Placeholder 4">
            <a:extLst>
              <a:ext uri="{FF2B5EF4-FFF2-40B4-BE49-F238E27FC236}">
                <a16:creationId xmlns:a16="http://schemas.microsoft.com/office/drawing/2014/main" id="{ECA269BB-3B96-9C48-8C58-26B587257A4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D82AF3E-EA4F-4C4F-B02C-D25E293A1FEA}"/>
              </a:ext>
            </a:extLst>
          </p:cNvPr>
          <p:cNvSpPr>
            <a:spLocks noGrp="1"/>
          </p:cNvSpPr>
          <p:nvPr>
            <p:ph type="sldNum" sz="quarter" idx="12"/>
          </p:nvPr>
        </p:nvSpPr>
        <p:spPr/>
        <p:txBody>
          <a:bodyPr/>
          <a:lstStyle/>
          <a:p>
            <a:fld id="{DF91310F-3D55-BA41-9571-325D50A780DB}" type="slidenum">
              <a:rPr lang="en-US" smtClean="0"/>
              <a:t>‹#›</a:t>
            </a:fld>
            <a:endParaRPr lang="en-US"/>
          </a:p>
        </p:txBody>
      </p:sp>
    </p:spTree>
    <p:extLst>
      <p:ext uri="{BB962C8B-B14F-4D97-AF65-F5344CB8AC3E}">
        <p14:creationId xmlns:p14="http://schemas.microsoft.com/office/powerpoint/2010/main" val="42902820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9173FF-FA24-9547-87FC-E1274BD48F5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A010F1D-EE18-554B-B020-F3D818F48FE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E323D4F-AF05-A44A-B4E9-97EEFFE0F2A5}"/>
              </a:ext>
            </a:extLst>
          </p:cNvPr>
          <p:cNvSpPr>
            <a:spLocks noGrp="1"/>
          </p:cNvSpPr>
          <p:nvPr>
            <p:ph type="dt" sz="half" idx="10"/>
          </p:nvPr>
        </p:nvSpPr>
        <p:spPr/>
        <p:txBody>
          <a:bodyPr/>
          <a:lstStyle/>
          <a:p>
            <a:fld id="{53E9EBA6-9A56-8043-8CE8-5F5127F8AEF7}" type="datetimeFigureOut">
              <a:rPr lang="en-US" smtClean="0"/>
              <a:t>5/18/21</a:t>
            </a:fld>
            <a:endParaRPr lang="en-US"/>
          </a:p>
        </p:txBody>
      </p:sp>
      <p:sp>
        <p:nvSpPr>
          <p:cNvPr id="5" name="Footer Placeholder 4">
            <a:extLst>
              <a:ext uri="{FF2B5EF4-FFF2-40B4-BE49-F238E27FC236}">
                <a16:creationId xmlns:a16="http://schemas.microsoft.com/office/drawing/2014/main" id="{27EAAAAD-56EC-D64A-9045-13B1621EA4C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FD521D-FCA4-8C4D-B6AC-7381345FA553}"/>
              </a:ext>
            </a:extLst>
          </p:cNvPr>
          <p:cNvSpPr>
            <a:spLocks noGrp="1"/>
          </p:cNvSpPr>
          <p:nvPr>
            <p:ph type="sldNum" sz="quarter" idx="12"/>
          </p:nvPr>
        </p:nvSpPr>
        <p:spPr/>
        <p:txBody>
          <a:bodyPr/>
          <a:lstStyle/>
          <a:p>
            <a:fld id="{DF91310F-3D55-BA41-9571-325D50A780DB}" type="slidenum">
              <a:rPr lang="en-US" smtClean="0"/>
              <a:t>‹#›</a:t>
            </a:fld>
            <a:endParaRPr lang="en-US"/>
          </a:p>
        </p:txBody>
      </p:sp>
    </p:spTree>
    <p:extLst>
      <p:ext uri="{BB962C8B-B14F-4D97-AF65-F5344CB8AC3E}">
        <p14:creationId xmlns:p14="http://schemas.microsoft.com/office/powerpoint/2010/main" val="5408094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A43AD2-A57A-9942-9BC7-F053057D96A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5748B77-AF4C-A64B-9B5C-38DE3D112E3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93F2366-6138-5F42-9D09-15FE6CFA304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D5F7158-A2EF-1F44-80B2-23D14F1E0F87}"/>
              </a:ext>
            </a:extLst>
          </p:cNvPr>
          <p:cNvSpPr>
            <a:spLocks noGrp="1"/>
          </p:cNvSpPr>
          <p:nvPr>
            <p:ph type="dt" sz="half" idx="10"/>
          </p:nvPr>
        </p:nvSpPr>
        <p:spPr/>
        <p:txBody>
          <a:bodyPr/>
          <a:lstStyle/>
          <a:p>
            <a:fld id="{53E9EBA6-9A56-8043-8CE8-5F5127F8AEF7}" type="datetimeFigureOut">
              <a:rPr lang="en-US" smtClean="0"/>
              <a:t>5/18/21</a:t>
            </a:fld>
            <a:endParaRPr lang="en-US"/>
          </a:p>
        </p:txBody>
      </p:sp>
      <p:sp>
        <p:nvSpPr>
          <p:cNvPr id="6" name="Footer Placeholder 5">
            <a:extLst>
              <a:ext uri="{FF2B5EF4-FFF2-40B4-BE49-F238E27FC236}">
                <a16:creationId xmlns:a16="http://schemas.microsoft.com/office/drawing/2014/main" id="{AB1FF8B3-AE05-5644-BB88-A0CD4B38FD0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8584D2E-BF83-4449-856D-0AD70A7A5994}"/>
              </a:ext>
            </a:extLst>
          </p:cNvPr>
          <p:cNvSpPr>
            <a:spLocks noGrp="1"/>
          </p:cNvSpPr>
          <p:nvPr>
            <p:ph type="sldNum" sz="quarter" idx="12"/>
          </p:nvPr>
        </p:nvSpPr>
        <p:spPr/>
        <p:txBody>
          <a:bodyPr/>
          <a:lstStyle/>
          <a:p>
            <a:fld id="{DF91310F-3D55-BA41-9571-325D50A780DB}" type="slidenum">
              <a:rPr lang="en-US" smtClean="0"/>
              <a:t>‹#›</a:t>
            </a:fld>
            <a:endParaRPr lang="en-US"/>
          </a:p>
        </p:txBody>
      </p:sp>
    </p:spTree>
    <p:extLst>
      <p:ext uri="{BB962C8B-B14F-4D97-AF65-F5344CB8AC3E}">
        <p14:creationId xmlns:p14="http://schemas.microsoft.com/office/powerpoint/2010/main" val="22894705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7BD4AD-1677-E944-A86D-2070D62043E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C1C9EDF-320C-2C40-98D1-2152659DBE6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5591FC0-FAC7-8D4C-AB4E-62F074E0697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D456AC1-55C7-EC4C-A58B-A925BCFAF26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8E53DAD-5A80-F44D-B0C9-A5FE846E862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3CEF5C8-BFA4-6344-AAA2-22AC91077B3E}"/>
              </a:ext>
            </a:extLst>
          </p:cNvPr>
          <p:cNvSpPr>
            <a:spLocks noGrp="1"/>
          </p:cNvSpPr>
          <p:nvPr>
            <p:ph type="dt" sz="half" idx="10"/>
          </p:nvPr>
        </p:nvSpPr>
        <p:spPr/>
        <p:txBody>
          <a:bodyPr/>
          <a:lstStyle/>
          <a:p>
            <a:fld id="{53E9EBA6-9A56-8043-8CE8-5F5127F8AEF7}" type="datetimeFigureOut">
              <a:rPr lang="en-US" smtClean="0"/>
              <a:t>5/18/21</a:t>
            </a:fld>
            <a:endParaRPr lang="en-US"/>
          </a:p>
        </p:txBody>
      </p:sp>
      <p:sp>
        <p:nvSpPr>
          <p:cNvPr id="8" name="Footer Placeholder 7">
            <a:extLst>
              <a:ext uri="{FF2B5EF4-FFF2-40B4-BE49-F238E27FC236}">
                <a16:creationId xmlns:a16="http://schemas.microsoft.com/office/drawing/2014/main" id="{BBBCD087-67ED-4C4E-B809-97861877FA3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37EB131-9405-AD45-98EB-D551C3FFF543}"/>
              </a:ext>
            </a:extLst>
          </p:cNvPr>
          <p:cNvSpPr>
            <a:spLocks noGrp="1"/>
          </p:cNvSpPr>
          <p:nvPr>
            <p:ph type="sldNum" sz="quarter" idx="12"/>
          </p:nvPr>
        </p:nvSpPr>
        <p:spPr/>
        <p:txBody>
          <a:bodyPr/>
          <a:lstStyle/>
          <a:p>
            <a:fld id="{DF91310F-3D55-BA41-9571-325D50A780DB}" type="slidenum">
              <a:rPr lang="en-US" smtClean="0"/>
              <a:t>‹#›</a:t>
            </a:fld>
            <a:endParaRPr lang="en-US"/>
          </a:p>
        </p:txBody>
      </p:sp>
    </p:spTree>
    <p:extLst>
      <p:ext uri="{BB962C8B-B14F-4D97-AF65-F5344CB8AC3E}">
        <p14:creationId xmlns:p14="http://schemas.microsoft.com/office/powerpoint/2010/main" val="3412954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238934-FCB2-5242-A625-6D1588BCD01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C34556C-FD87-2F41-978A-C85C41E49ADA}"/>
              </a:ext>
            </a:extLst>
          </p:cNvPr>
          <p:cNvSpPr>
            <a:spLocks noGrp="1"/>
          </p:cNvSpPr>
          <p:nvPr>
            <p:ph type="dt" sz="half" idx="10"/>
          </p:nvPr>
        </p:nvSpPr>
        <p:spPr/>
        <p:txBody>
          <a:bodyPr/>
          <a:lstStyle/>
          <a:p>
            <a:fld id="{53E9EBA6-9A56-8043-8CE8-5F5127F8AEF7}" type="datetimeFigureOut">
              <a:rPr lang="en-US" smtClean="0"/>
              <a:t>5/18/21</a:t>
            </a:fld>
            <a:endParaRPr lang="en-US"/>
          </a:p>
        </p:txBody>
      </p:sp>
      <p:sp>
        <p:nvSpPr>
          <p:cNvPr id="4" name="Footer Placeholder 3">
            <a:extLst>
              <a:ext uri="{FF2B5EF4-FFF2-40B4-BE49-F238E27FC236}">
                <a16:creationId xmlns:a16="http://schemas.microsoft.com/office/drawing/2014/main" id="{631066A4-57A9-794F-9C02-A0259DA2D56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B49D4EA-2E3F-844C-8D0F-5B729BBAAD83}"/>
              </a:ext>
            </a:extLst>
          </p:cNvPr>
          <p:cNvSpPr>
            <a:spLocks noGrp="1"/>
          </p:cNvSpPr>
          <p:nvPr>
            <p:ph type="sldNum" sz="quarter" idx="12"/>
          </p:nvPr>
        </p:nvSpPr>
        <p:spPr/>
        <p:txBody>
          <a:bodyPr/>
          <a:lstStyle/>
          <a:p>
            <a:fld id="{DF91310F-3D55-BA41-9571-325D50A780DB}" type="slidenum">
              <a:rPr lang="en-US" smtClean="0"/>
              <a:t>‹#›</a:t>
            </a:fld>
            <a:endParaRPr lang="en-US"/>
          </a:p>
        </p:txBody>
      </p:sp>
    </p:spTree>
    <p:extLst>
      <p:ext uri="{BB962C8B-B14F-4D97-AF65-F5344CB8AC3E}">
        <p14:creationId xmlns:p14="http://schemas.microsoft.com/office/powerpoint/2010/main" val="29198849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543E348-0926-A54F-95F4-82E55F72C02E}"/>
              </a:ext>
            </a:extLst>
          </p:cNvPr>
          <p:cNvSpPr>
            <a:spLocks noGrp="1"/>
          </p:cNvSpPr>
          <p:nvPr>
            <p:ph type="dt" sz="half" idx="10"/>
          </p:nvPr>
        </p:nvSpPr>
        <p:spPr/>
        <p:txBody>
          <a:bodyPr/>
          <a:lstStyle/>
          <a:p>
            <a:fld id="{53E9EBA6-9A56-8043-8CE8-5F5127F8AEF7}" type="datetimeFigureOut">
              <a:rPr lang="en-US" smtClean="0"/>
              <a:t>5/18/21</a:t>
            </a:fld>
            <a:endParaRPr lang="en-US"/>
          </a:p>
        </p:txBody>
      </p:sp>
      <p:sp>
        <p:nvSpPr>
          <p:cNvPr id="3" name="Footer Placeholder 2">
            <a:extLst>
              <a:ext uri="{FF2B5EF4-FFF2-40B4-BE49-F238E27FC236}">
                <a16:creationId xmlns:a16="http://schemas.microsoft.com/office/drawing/2014/main" id="{D83CD9FE-2071-2D45-85E5-67F0E533A41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C5177D9-1304-3747-9C2A-2728C334F600}"/>
              </a:ext>
            </a:extLst>
          </p:cNvPr>
          <p:cNvSpPr>
            <a:spLocks noGrp="1"/>
          </p:cNvSpPr>
          <p:nvPr>
            <p:ph type="sldNum" sz="quarter" idx="12"/>
          </p:nvPr>
        </p:nvSpPr>
        <p:spPr/>
        <p:txBody>
          <a:bodyPr/>
          <a:lstStyle/>
          <a:p>
            <a:fld id="{DF91310F-3D55-BA41-9571-325D50A780DB}" type="slidenum">
              <a:rPr lang="en-US" smtClean="0"/>
              <a:t>‹#›</a:t>
            </a:fld>
            <a:endParaRPr lang="en-US"/>
          </a:p>
        </p:txBody>
      </p:sp>
    </p:spTree>
    <p:extLst>
      <p:ext uri="{BB962C8B-B14F-4D97-AF65-F5344CB8AC3E}">
        <p14:creationId xmlns:p14="http://schemas.microsoft.com/office/powerpoint/2010/main" val="22306701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33F7B8-C6B2-CB42-9286-88D8FE77F2F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8E4775C-E02F-9948-A53B-097BA7E2C50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3426965-7FA8-2846-9331-66BA887DA87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E8B173A-A5B8-724D-9518-38B6DCAF07B6}"/>
              </a:ext>
            </a:extLst>
          </p:cNvPr>
          <p:cNvSpPr>
            <a:spLocks noGrp="1"/>
          </p:cNvSpPr>
          <p:nvPr>
            <p:ph type="dt" sz="half" idx="10"/>
          </p:nvPr>
        </p:nvSpPr>
        <p:spPr/>
        <p:txBody>
          <a:bodyPr/>
          <a:lstStyle/>
          <a:p>
            <a:fld id="{53E9EBA6-9A56-8043-8CE8-5F5127F8AEF7}" type="datetimeFigureOut">
              <a:rPr lang="en-US" smtClean="0"/>
              <a:t>5/18/21</a:t>
            </a:fld>
            <a:endParaRPr lang="en-US"/>
          </a:p>
        </p:txBody>
      </p:sp>
      <p:sp>
        <p:nvSpPr>
          <p:cNvPr id="6" name="Footer Placeholder 5">
            <a:extLst>
              <a:ext uri="{FF2B5EF4-FFF2-40B4-BE49-F238E27FC236}">
                <a16:creationId xmlns:a16="http://schemas.microsoft.com/office/drawing/2014/main" id="{067499B9-5B3A-374D-B832-15C4D8E22FE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EDFE95A-F131-7242-AFF2-37C826ED7854}"/>
              </a:ext>
            </a:extLst>
          </p:cNvPr>
          <p:cNvSpPr>
            <a:spLocks noGrp="1"/>
          </p:cNvSpPr>
          <p:nvPr>
            <p:ph type="sldNum" sz="quarter" idx="12"/>
          </p:nvPr>
        </p:nvSpPr>
        <p:spPr/>
        <p:txBody>
          <a:bodyPr/>
          <a:lstStyle/>
          <a:p>
            <a:fld id="{DF91310F-3D55-BA41-9571-325D50A780DB}" type="slidenum">
              <a:rPr lang="en-US" smtClean="0"/>
              <a:t>‹#›</a:t>
            </a:fld>
            <a:endParaRPr lang="en-US"/>
          </a:p>
        </p:txBody>
      </p:sp>
    </p:spTree>
    <p:extLst>
      <p:ext uri="{BB962C8B-B14F-4D97-AF65-F5344CB8AC3E}">
        <p14:creationId xmlns:p14="http://schemas.microsoft.com/office/powerpoint/2010/main" val="849619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7E8D52-D0C1-9342-8F7D-AA0F75823DB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6AA3CF8-88E9-CE45-9314-77B7AA60231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6B2131C-3958-D243-8A10-8F890358D01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AB6EDB6-C8D3-4D42-BD01-594EA38EBD9C}"/>
              </a:ext>
            </a:extLst>
          </p:cNvPr>
          <p:cNvSpPr>
            <a:spLocks noGrp="1"/>
          </p:cNvSpPr>
          <p:nvPr>
            <p:ph type="dt" sz="half" idx="10"/>
          </p:nvPr>
        </p:nvSpPr>
        <p:spPr/>
        <p:txBody>
          <a:bodyPr/>
          <a:lstStyle/>
          <a:p>
            <a:fld id="{53E9EBA6-9A56-8043-8CE8-5F5127F8AEF7}" type="datetimeFigureOut">
              <a:rPr lang="en-US" smtClean="0"/>
              <a:t>5/18/21</a:t>
            </a:fld>
            <a:endParaRPr lang="en-US"/>
          </a:p>
        </p:txBody>
      </p:sp>
      <p:sp>
        <p:nvSpPr>
          <p:cNvPr id="6" name="Footer Placeholder 5">
            <a:extLst>
              <a:ext uri="{FF2B5EF4-FFF2-40B4-BE49-F238E27FC236}">
                <a16:creationId xmlns:a16="http://schemas.microsoft.com/office/drawing/2014/main" id="{BD88E832-B3A3-D64B-9EAA-ED5D278C430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0A11FF6-1B23-8C4F-8BEE-AFF606BBDCB3}"/>
              </a:ext>
            </a:extLst>
          </p:cNvPr>
          <p:cNvSpPr>
            <a:spLocks noGrp="1"/>
          </p:cNvSpPr>
          <p:nvPr>
            <p:ph type="sldNum" sz="quarter" idx="12"/>
          </p:nvPr>
        </p:nvSpPr>
        <p:spPr/>
        <p:txBody>
          <a:bodyPr/>
          <a:lstStyle/>
          <a:p>
            <a:fld id="{DF91310F-3D55-BA41-9571-325D50A780DB}" type="slidenum">
              <a:rPr lang="en-US" smtClean="0"/>
              <a:t>‹#›</a:t>
            </a:fld>
            <a:endParaRPr lang="en-US"/>
          </a:p>
        </p:txBody>
      </p:sp>
    </p:spTree>
    <p:extLst>
      <p:ext uri="{BB962C8B-B14F-4D97-AF65-F5344CB8AC3E}">
        <p14:creationId xmlns:p14="http://schemas.microsoft.com/office/powerpoint/2010/main" val="36643484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E43F800-3927-5343-9E37-EAB7905A1F5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A22956C-92BB-794B-AB83-47BF8A9DA62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4C203C1-E01A-B54A-82E3-453F9623E6A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E9EBA6-9A56-8043-8CE8-5F5127F8AEF7}" type="datetimeFigureOut">
              <a:rPr lang="en-US" smtClean="0"/>
              <a:t>5/18/21</a:t>
            </a:fld>
            <a:endParaRPr lang="en-US"/>
          </a:p>
        </p:txBody>
      </p:sp>
      <p:sp>
        <p:nvSpPr>
          <p:cNvPr id="5" name="Footer Placeholder 4">
            <a:extLst>
              <a:ext uri="{FF2B5EF4-FFF2-40B4-BE49-F238E27FC236}">
                <a16:creationId xmlns:a16="http://schemas.microsoft.com/office/drawing/2014/main" id="{95F774F8-488A-E040-8F53-24DFBC23FAB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A3FB052-B57A-F941-A261-40C16230366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F91310F-3D55-BA41-9571-325D50A780DB}" type="slidenum">
              <a:rPr lang="en-US" smtClean="0"/>
              <a:t>‹#›</a:t>
            </a:fld>
            <a:endParaRPr lang="en-US"/>
          </a:p>
        </p:txBody>
      </p:sp>
    </p:spTree>
    <p:extLst>
      <p:ext uri="{BB962C8B-B14F-4D97-AF65-F5344CB8AC3E}">
        <p14:creationId xmlns:p14="http://schemas.microsoft.com/office/powerpoint/2010/main" val="66152404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1080CF-6C19-3649-B958-730059083A2C}"/>
              </a:ext>
            </a:extLst>
          </p:cNvPr>
          <p:cNvSpPr>
            <a:spLocks noGrp="1"/>
          </p:cNvSpPr>
          <p:nvPr>
            <p:ph type="title"/>
          </p:nvPr>
        </p:nvSpPr>
        <p:spPr>
          <a:xfrm>
            <a:off x="838200" y="365125"/>
            <a:ext cx="10515600" cy="3333572"/>
          </a:xfrm>
        </p:spPr>
        <p:txBody>
          <a:bodyPr>
            <a:normAutofit/>
          </a:bodyPr>
          <a:lstStyle/>
          <a:p>
            <a:r>
              <a:rPr lang="en-US" dirty="0"/>
              <a:t>Fisheries participation networks</a:t>
            </a:r>
            <a:br>
              <a:rPr lang="en-US" dirty="0"/>
            </a:br>
            <a:br>
              <a:rPr lang="en-US" dirty="0"/>
            </a:br>
            <a:r>
              <a:rPr lang="en-US" dirty="0"/>
              <a:t>Update May 2021</a:t>
            </a:r>
          </a:p>
        </p:txBody>
      </p:sp>
    </p:spTree>
    <p:extLst>
      <p:ext uri="{BB962C8B-B14F-4D97-AF65-F5344CB8AC3E}">
        <p14:creationId xmlns:p14="http://schemas.microsoft.com/office/powerpoint/2010/main" val="19814991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0C585D-FE29-5440-94AC-B81C9DDBCAB5}"/>
              </a:ext>
            </a:extLst>
          </p:cNvPr>
          <p:cNvSpPr>
            <a:spLocks noGrp="1"/>
          </p:cNvSpPr>
          <p:nvPr>
            <p:ph type="title"/>
          </p:nvPr>
        </p:nvSpPr>
        <p:spPr/>
        <p:txBody>
          <a:bodyPr/>
          <a:lstStyle/>
          <a:p>
            <a:r>
              <a:rPr lang="en-US" dirty="0"/>
              <a:t>Additional analyses</a:t>
            </a:r>
          </a:p>
        </p:txBody>
      </p:sp>
      <p:sp>
        <p:nvSpPr>
          <p:cNvPr id="3" name="Content Placeholder 2">
            <a:extLst>
              <a:ext uri="{FF2B5EF4-FFF2-40B4-BE49-F238E27FC236}">
                <a16:creationId xmlns:a16="http://schemas.microsoft.com/office/drawing/2014/main" id="{0FDF0CA5-464E-F549-96C3-F1A58D0AFA30}"/>
              </a:ext>
            </a:extLst>
          </p:cNvPr>
          <p:cNvSpPr>
            <a:spLocks noGrp="1"/>
          </p:cNvSpPr>
          <p:nvPr>
            <p:ph idx="1"/>
          </p:nvPr>
        </p:nvSpPr>
        <p:spPr/>
        <p:txBody>
          <a:bodyPr>
            <a:normAutofit lnSpcReduction="10000"/>
          </a:bodyPr>
          <a:lstStyle/>
          <a:p>
            <a:r>
              <a:rPr lang="en-US" dirty="0"/>
              <a:t>Comparisons of networks over time</a:t>
            </a:r>
          </a:p>
          <a:p>
            <a:pPr lvl="1"/>
            <a:r>
              <a:rPr lang="en-US" dirty="0"/>
              <a:t>Animations [challenge of nodes moving]</a:t>
            </a:r>
          </a:p>
          <a:p>
            <a:pPr lvl="1"/>
            <a:r>
              <a:rPr lang="en-US" dirty="0"/>
              <a:t>Network metric time series and/or correlations with other ESR indicators</a:t>
            </a:r>
          </a:p>
          <a:p>
            <a:r>
              <a:rPr lang="en-US" dirty="0"/>
              <a:t>Other definitions of communities/ports</a:t>
            </a:r>
          </a:p>
          <a:p>
            <a:r>
              <a:rPr lang="en-US" dirty="0"/>
              <a:t>Species groupings </a:t>
            </a:r>
          </a:p>
          <a:p>
            <a:pPr lvl="1"/>
            <a:r>
              <a:rPr lang="en-US" dirty="0" err="1"/>
              <a:t>Metiers</a:t>
            </a:r>
            <a:r>
              <a:rPr lang="en-US" dirty="0"/>
              <a:t>? </a:t>
            </a:r>
          </a:p>
          <a:p>
            <a:pPr lvl="1"/>
            <a:r>
              <a:rPr lang="en-US" dirty="0"/>
              <a:t>FMP- or target species- specific networks?</a:t>
            </a:r>
          </a:p>
          <a:p>
            <a:pPr lvl="1"/>
            <a:r>
              <a:rPr lang="en-US" dirty="0"/>
              <a:t>Other?</a:t>
            </a:r>
          </a:p>
          <a:p>
            <a:r>
              <a:rPr lang="en-US" dirty="0"/>
              <a:t>Networks based on landings rather than $</a:t>
            </a:r>
          </a:p>
          <a:p>
            <a:r>
              <a:rPr lang="en-US" dirty="0"/>
              <a:t>Make networks that integrate over &gt;1 year</a:t>
            </a:r>
          </a:p>
          <a:p>
            <a:pPr lvl="1"/>
            <a:endParaRPr lang="en-US" dirty="0"/>
          </a:p>
        </p:txBody>
      </p:sp>
    </p:spTree>
    <p:extLst>
      <p:ext uri="{BB962C8B-B14F-4D97-AF65-F5344CB8AC3E}">
        <p14:creationId xmlns:p14="http://schemas.microsoft.com/office/powerpoint/2010/main" val="39555210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899B14-87B4-154F-9F02-B22515D7F807}"/>
              </a:ext>
            </a:extLst>
          </p:cNvPr>
          <p:cNvSpPr>
            <a:spLocks noGrp="1"/>
          </p:cNvSpPr>
          <p:nvPr>
            <p:ph type="title"/>
          </p:nvPr>
        </p:nvSpPr>
        <p:spPr/>
        <p:txBody>
          <a:bodyPr/>
          <a:lstStyle/>
          <a:p>
            <a:r>
              <a:rPr lang="en-US" dirty="0"/>
              <a:t>5% cutoff for port-level</a:t>
            </a:r>
          </a:p>
        </p:txBody>
      </p:sp>
    </p:spTree>
    <p:extLst>
      <p:ext uri="{BB962C8B-B14F-4D97-AF65-F5344CB8AC3E}">
        <p14:creationId xmlns:p14="http://schemas.microsoft.com/office/powerpoint/2010/main" val="14086821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D819B07-1D57-B34F-82BA-D47811B58EED}"/>
              </a:ext>
            </a:extLst>
          </p:cNvPr>
          <p:cNvPicPr>
            <a:picLocks noChangeAspect="1"/>
          </p:cNvPicPr>
          <p:nvPr/>
        </p:nvPicPr>
        <p:blipFill>
          <a:blip r:embed="rId2"/>
          <a:stretch>
            <a:fillRect/>
          </a:stretch>
        </p:blipFill>
        <p:spPr>
          <a:xfrm>
            <a:off x="178084" y="1451221"/>
            <a:ext cx="5486400" cy="5486400"/>
          </a:xfrm>
          <a:prstGeom prst="rect">
            <a:avLst/>
          </a:prstGeom>
        </p:spPr>
      </p:pic>
      <p:sp>
        <p:nvSpPr>
          <p:cNvPr id="4" name="TextBox 3">
            <a:extLst>
              <a:ext uri="{FF2B5EF4-FFF2-40B4-BE49-F238E27FC236}">
                <a16:creationId xmlns:a16="http://schemas.microsoft.com/office/drawing/2014/main" id="{63C8B8A6-9FE6-2B40-8061-1A6A41E58603}"/>
              </a:ext>
            </a:extLst>
          </p:cNvPr>
          <p:cNvSpPr txBox="1"/>
          <p:nvPr/>
        </p:nvSpPr>
        <p:spPr>
          <a:xfrm>
            <a:off x="441789" y="195209"/>
            <a:ext cx="4058292" cy="1200329"/>
          </a:xfrm>
          <a:prstGeom prst="rect">
            <a:avLst/>
          </a:prstGeom>
          <a:noFill/>
        </p:spPr>
        <p:txBody>
          <a:bodyPr wrap="square" rtlCol="0">
            <a:spAutoFit/>
          </a:bodyPr>
          <a:lstStyle/>
          <a:p>
            <a:pPr algn="ctr"/>
            <a:r>
              <a:rPr lang="en-US" u="sng" dirty="0"/>
              <a:t>Vessel-level</a:t>
            </a:r>
          </a:p>
          <a:p>
            <a:pPr algn="ctr"/>
            <a:r>
              <a:rPr lang="en-US" dirty="0"/>
              <a:t> </a:t>
            </a:r>
          </a:p>
          <a:p>
            <a:pPr algn="ctr"/>
            <a:r>
              <a:rPr lang="en-US" i="1" dirty="0"/>
              <a:t>includes fisheries that represent a median of 10% of vessel revenue in each port</a:t>
            </a:r>
          </a:p>
        </p:txBody>
      </p:sp>
      <p:sp>
        <p:nvSpPr>
          <p:cNvPr id="5" name="TextBox 4">
            <a:extLst>
              <a:ext uri="{FF2B5EF4-FFF2-40B4-BE49-F238E27FC236}">
                <a16:creationId xmlns:a16="http://schemas.microsoft.com/office/drawing/2014/main" id="{C698EE47-7677-9549-88CD-CE275C10A76F}"/>
              </a:ext>
            </a:extLst>
          </p:cNvPr>
          <p:cNvSpPr txBox="1"/>
          <p:nvPr/>
        </p:nvSpPr>
        <p:spPr>
          <a:xfrm>
            <a:off x="7539520" y="195208"/>
            <a:ext cx="4058292" cy="1200329"/>
          </a:xfrm>
          <a:prstGeom prst="rect">
            <a:avLst/>
          </a:prstGeom>
          <a:noFill/>
        </p:spPr>
        <p:txBody>
          <a:bodyPr wrap="square" rtlCol="0">
            <a:spAutoFit/>
          </a:bodyPr>
          <a:lstStyle/>
          <a:p>
            <a:pPr algn="ctr"/>
            <a:r>
              <a:rPr lang="en-US" u="sng" dirty="0"/>
              <a:t>Port-level</a:t>
            </a:r>
          </a:p>
          <a:p>
            <a:pPr algn="ctr"/>
            <a:r>
              <a:rPr lang="en-US" dirty="0"/>
              <a:t> </a:t>
            </a:r>
          </a:p>
          <a:p>
            <a:pPr algn="ctr"/>
            <a:r>
              <a:rPr lang="en-US" i="1" dirty="0"/>
              <a:t>includes fisheries that represent at least 5% of total revenue in each port</a:t>
            </a:r>
          </a:p>
        </p:txBody>
      </p:sp>
      <p:pic>
        <p:nvPicPr>
          <p:cNvPr id="3" name="Picture 2">
            <a:extLst>
              <a:ext uri="{FF2B5EF4-FFF2-40B4-BE49-F238E27FC236}">
                <a16:creationId xmlns:a16="http://schemas.microsoft.com/office/drawing/2014/main" id="{119AFC2E-B85C-5441-A4CE-FBD151B3BFE9}"/>
              </a:ext>
            </a:extLst>
          </p:cNvPr>
          <p:cNvPicPr>
            <a:picLocks noChangeAspect="1"/>
          </p:cNvPicPr>
          <p:nvPr/>
        </p:nvPicPr>
        <p:blipFill>
          <a:blip r:embed="rId3"/>
          <a:stretch>
            <a:fillRect/>
          </a:stretch>
        </p:blipFill>
        <p:spPr>
          <a:xfrm>
            <a:off x="6705600" y="1451221"/>
            <a:ext cx="5486400" cy="5486400"/>
          </a:xfrm>
          <a:prstGeom prst="rect">
            <a:avLst/>
          </a:prstGeom>
        </p:spPr>
      </p:pic>
    </p:spTree>
    <p:extLst>
      <p:ext uri="{BB962C8B-B14F-4D97-AF65-F5344CB8AC3E}">
        <p14:creationId xmlns:p14="http://schemas.microsoft.com/office/powerpoint/2010/main" val="5966591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3C8B8A6-9FE6-2B40-8061-1A6A41E58603}"/>
              </a:ext>
            </a:extLst>
          </p:cNvPr>
          <p:cNvSpPr txBox="1"/>
          <p:nvPr/>
        </p:nvSpPr>
        <p:spPr>
          <a:xfrm>
            <a:off x="441789" y="195209"/>
            <a:ext cx="4058292" cy="1200329"/>
          </a:xfrm>
          <a:prstGeom prst="rect">
            <a:avLst/>
          </a:prstGeom>
          <a:noFill/>
        </p:spPr>
        <p:txBody>
          <a:bodyPr wrap="square" rtlCol="0">
            <a:spAutoFit/>
          </a:bodyPr>
          <a:lstStyle/>
          <a:p>
            <a:pPr algn="ctr"/>
            <a:r>
              <a:rPr lang="en-US" u="sng" dirty="0"/>
              <a:t>Vessel-level</a:t>
            </a:r>
          </a:p>
          <a:p>
            <a:pPr algn="ctr"/>
            <a:r>
              <a:rPr lang="en-US" dirty="0"/>
              <a:t> </a:t>
            </a:r>
          </a:p>
          <a:p>
            <a:pPr algn="ctr"/>
            <a:r>
              <a:rPr lang="en-US" i="1" dirty="0"/>
              <a:t>includes fisheries that represent a median of 10% of vessel revenue in each port</a:t>
            </a:r>
          </a:p>
        </p:txBody>
      </p:sp>
      <p:pic>
        <p:nvPicPr>
          <p:cNvPr id="3" name="Picture 2">
            <a:extLst>
              <a:ext uri="{FF2B5EF4-FFF2-40B4-BE49-F238E27FC236}">
                <a16:creationId xmlns:a16="http://schemas.microsoft.com/office/drawing/2014/main" id="{184CC3E6-3306-3B4C-856E-8B51445269C6}"/>
              </a:ext>
            </a:extLst>
          </p:cNvPr>
          <p:cNvPicPr>
            <a:picLocks noChangeAspect="1"/>
          </p:cNvPicPr>
          <p:nvPr/>
        </p:nvPicPr>
        <p:blipFill>
          <a:blip r:embed="rId2"/>
          <a:stretch>
            <a:fillRect/>
          </a:stretch>
        </p:blipFill>
        <p:spPr>
          <a:xfrm>
            <a:off x="167811" y="1494885"/>
            <a:ext cx="5486400" cy="5486400"/>
          </a:xfrm>
          <a:prstGeom prst="rect">
            <a:avLst/>
          </a:prstGeom>
        </p:spPr>
      </p:pic>
      <p:sp>
        <p:nvSpPr>
          <p:cNvPr id="5" name="TextBox 4">
            <a:extLst>
              <a:ext uri="{FF2B5EF4-FFF2-40B4-BE49-F238E27FC236}">
                <a16:creationId xmlns:a16="http://schemas.microsoft.com/office/drawing/2014/main" id="{C698EE47-7677-9549-88CD-CE275C10A76F}"/>
              </a:ext>
            </a:extLst>
          </p:cNvPr>
          <p:cNvSpPr txBox="1"/>
          <p:nvPr/>
        </p:nvSpPr>
        <p:spPr>
          <a:xfrm>
            <a:off x="7539520" y="195208"/>
            <a:ext cx="4058292" cy="1200329"/>
          </a:xfrm>
          <a:prstGeom prst="rect">
            <a:avLst/>
          </a:prstGeom>
          <a:noFill/>
        </p:spPr>
        <p:txBody>
          <a:bodyPr wrap="square" rtlCol="0">
            <a:spAutoFit/>
          </a:bodyPr>
          <a:lstStyle/>
          <a:p>
            <a:pPr algn="ctr"/>
            <a:r>
              <a:rPr lang="en-US" u="sng" dirty="0"/>
              <a:t>Port-level</a:t>
            </a:r>
          </a:p>
          <a:p>
            <a:pPr algn="ctr"/>
            <a:r>
              <a:rPr lang="en-US" dirty="0"/>
              <a:t> </a:t>
            </a:r>
          </a:p>
          <a:p>
            <a:pPr algn="ctr"/>
            <a:r>
              <a:rPr lang="en-US" i="1" dirty="0"/>
              <a:t>includes fisheries that represent at least 5% of total revenue in each port</a:t>
            </a:r>
          </a:p>
        </p:txBody>
      </p:sp>
      <p:pic>
        <p:nvPicPr>
          <p:cNvPr id="6" name="Picture 5">
            <a:extLst>
              <a:ext uri="{FF2B5EF4-FFF2-40B4-BE49-F238E27FC236}">
                <a16:creationId xmlns:a16="http://schemas.microsoft.com/office/drawing/2014/main" id="{881B5568-7ABE-DF4D-85FB-D8A77F342D42}"/>
              </a:ext>
            </a:extLst>
          </p:cNvPr>
          <p:cNvPicPr>
            <a:picLocks noChangeAspect="1"/>
          </p:cNvPicPr>
          <p:nvPr/>
        </p:nvPicPr>
        <p:blipFill>
          <a:blip r:embed="rId3"/>
          <a:stretch>
            <a:fillRect/>
          </a:stretch>
        </p:blipFill>
        <p:spPr>
          <a:xfrm>
            <a:off x="6705600" y="1494885"/>
            <a:ext cx="5486400" cy="5486400"/>
          </a:xfrm>
          <a:prstGeom prst="rect">
            <a:avLst/>
          </a:prstGeom>
        </p:spPr>
      </p:pic>
    </p:spTree>
    <p:extLst>
      <p:ext uri="{BB962C8B-B14F-4D97-AF65-F5344CB8AC3E}">
        <p14:creationId xmlns:p14="http://schemas.microsoft.com/office/powerpoint/2010/main" val="10006323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3C8B8A6-9FE6-2B40-8061-1A6A41E58603}"/>
              </a:ext>
            </a:extLst>
          </p:cNvPr>
          <p:cNvSpPr txBox="1"/>
          <p:nvPr/>
        </p:nvSpPr>
        <p:spPr>
          <a:xfrm>
            <a:off x="441789" y="195209"/>
            <a:ext cx="4058292" cy="1200329"/>
          </a:xfrm>
          <a:prstGeom prst="rect">
            <a:avLst/>
          </a:prstGeom>
          <a:noFill/>
        </p:spPr>
        <p:txBody>
          <a:bodyPr wrap="square" rtlCol="0">
            <a:spAutoFit/>
          </a:bodyPr>
          <a:lstStyle/>
          <a:p>
            <a:pPr algn="ctr"/>
            <a:r>
              <a:rPr lang="en-US" u="sng" dirty="0"/>
              <a:t>Vessel-level</a:t>
            </a:r>
          </a:p>
          <a:p>
            <a:pPr algn="ctr"/>
            <a:r>
              <a:rPr lang="en-US" dirty="0"/>
              <a:t> </a:t>
            </a:r>
          </a:p>
          <a:p>
            <a:pPr algn="ctr"/>
            <a:r>
              <a:rPr lang="en-US" i="1" dirty="0"/>
              <a:t>includes fisheries that represent a median of 10% of vessel revenue in each port</a:t>
            </a:r>
          </a:p>
        </p:txBody>
      </p:sp>
      <p:sp>
        <p:nvSpPr>
          <p:cNvPr id="5" name="TextBox 4">
            <a:extLst>
              <a:ext uri="{FF2B5EF4-FFF2-40B4-BE49-F238E27FC236}">
                <a16:creationId xmlns:a16="http://schemas.microsoft.com/office/drawing/2014/main" id="{C698EE47-7677-9549-88CD-CE275C10A76F}"/>
              </a:ext>
            </a:extLst>
          </p:cNvPr>
          <p:cNvSpPr txBox="1"/>
          <p:nvPr/>
        </p:nvSpPr>
        <p:spPr>
          <a:xfrm>
            <a:off x="7539520" y="195208"/>
            <a:ext cx="4058292" cy="1200329"/>
          </a:xfrm>
          <a:prstGeom prst="rect">
            <a:avLst/>
          </a:prstGeom>
          <a:noFill/>
        </p:spPr>
        <p:txBody>
          <a:bodyPr wrap="square" rtlCol="0">
            <a:spAutoFit/>
          </a:bodyPr>
          <a:lstStyle/>
          <a:p>
            <a:pPr algn="ctr"/>
            <a:r>
              <a:rPr lang="en-US" u="sng" dirty="0"/>
              <a:t>Port-level</a:t>
            </a:r>
          </a:p>
          <a:p>
            <a:pPr algn="ctr"/>
            <a:r>
              <a:rPr lang="en-US" dirty="0"/>
              <a:t> </a:t>
            </a:r>
          </a:p>
          <a:p>
            <a:pPr algn="ctr"/>
            <a:r>
              <a:rPr lang="en-US" i="1" dirty="0"/>
              <a:t>includes fisheries that represent at least 5% of total revenue in each port</a:t>
            </a:r>
          </a:p>
        </p:txBody>
      </p:sp>
      <p:pic>
        <p:nvPicPr>
          <p:cNvPr id="3" name="Picture 2">
            <a:extLst>
              <a:ext uri="{FF2B5EF4-FFF2-40B4-BE49-F238E27FC236}">
                <a16:creationId xmlns:a16="http://schemas.microsoft.com/office/drawing/2014/main" id="{A9B254F1-CF05-D748-A4FF-6E9C0A82B31A}"/>
              </a:ext>
            </a:extLst>
          </p:cNvPr>
          <p:cNvPicPr>
            <a:picLocks noChangeAspect="1"/>
          </p:cNvPicPr>
          <p:nvPr/>
        </p:nvPicPr>
        <p:blipFill>
          <a:blip r:embed="rId2"/>
          <a:stretch>
            <a:fillRect/>
          </a:stretch>
        </p:blipFill>
        <p:spPr>
          <a:xfrm>
            <a:off x="-272265" y="1299681"/>
            <a:ext cx="5486400" cy="5486400"/>
          </a:xfrm>
          <a:prstGeom prst="rect">
            <a:avLst/>
          </a:prstGeom>
        </p:spPr>
      </p:pic>
      <p:pic>
        <p:nvPicPr>
          <p:cNvPr id="6" name="Picture 5">
            <a:extLst>
              <a:ext uri="{FF2B5EF4-FFF2-40B4-BE49-F238E27FC236}">
                <a16:creationId xmlns:a16="http://schemas.microsoft.com/office/drawing/2014/main" id="{456C1F60-B905-ED41-9833-2E343AA3C04C}"/>
              </a:ext>
            </a:extLst>
          </p:cNvPr>
          <p:cNvPicPr>
            <a:picLocks noChangeAspect="1"/>
          </p:cNvPicPr>
          <p:nvPr/>
        </p:nvPicPr>
        <p:blipFill>
          <a:blip r:embed="rId3"/>
          <a:stretch>
            <a:fillRect/>
          </a:stretch>
        </p:blipFill>
        <p:spPr>
          <a:xfrm>
            <a:off x="6417068" y="1299681"/>
            <a:ext cx="5486400" cy="5486400"/>
          </a:xfrm>
          <a:prstGeom prst="rect">
            <a:avLst/>
          </a:prstGeom>
        </p:spPr>
      </p:pic>
    </p:spTree>
    <p:extLst>
      <p:ext uri="{BB962C8B-B14F-4D97-AF65-F5344CB8AC3E}">
        <p14:creationId xmlns:p14="http://schemas.microsoft.com/office/powerpoint/2010/main" val="20800047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3C8B8A6-9FE6-2B40-8061-1A6A41E58603}"/>
              </a:ext>
            </a:extLst>
          </p:cNvPr>
          <p:cNvSpPr txBox="1"/>
          <p:nvPr/>
        </p:nvSpPr>
        <p:spPr>
          <a:xfrm>
            <a:off x="441789" y="195209"/>
            <a:ext cx="4058292" cy="1200329"/>
          </a:xfrm>
          <a:prstGeom prst="rect">
            <a:avLst/>
          </a:prstGeom>
          <a:noFill/>
        </p:spPr>
        <p:txBody>
          <a:bodyPr wrap="square" rtlCol="0">
            <a:spAutoFit/>
          </a:bodyPr>
          <a:lstStyle/>
          <a:p>
            <a:pPr algn="ctr"/>
            <a:r>
              <a:rPr lang="en-US" u="sng" dirty="0"/>
              <a:t>Vessel-level</a:t>
            </a:r>
          </a:p>
          <a:p>
            <a:pPr algn="ctr"/>
            <a:r>
              <a:rPr lang="en-US" dirty="0"/>
              <a:t> </a:t>
            </a:r>
          </a:p>
          <a:p>
            <a:pPr algn="ctr"/>
            <a:r>
              <a:rPr lang="en-US" i="1" dirty="0"/>
              <a:t>includes fisheries that represent a median of 10% of vessel revenue in each port</a:t>
            </a:r>
          </a:p>
        </p:txBody>
      </p:sp>
      <p:sp>
        <p:nvSpPr>
          <p:cNvPr id="5" name="TextBox 4">
            <a:extLst>
              <a:ext uri="{FF2B5EF4-FFF2-40B4-BE49-F238E27FC236}">
                <a16:creationId xmlns:a16="http://schemas.microsoft.com/office/drawing/2014/main" id="{C698EE47-7677-9549-88CD-CE275C10A76F}"/>
              </a:ext>
            </a:extLst>
          </p:cNvPr>
          <p:cNvSpPr txBox="1"/>
          <p:nvPr/>
        </p:nvSpPr>
        <p:spPr>
          <a:xfrm>
            <a:off x="7539520" y="195208"/>
            <a:ext cx="4058292" cy="1200329"/>
          </a:xfrm>
          <a:prstGeom prst="rect">
            <a:avLst/>
          </a:prstGeom>
          <a:noFill/>
        </p:spPr>
        <p:txBody>
          <a:bodyPr wrap="square" rtlCol="0">
            <a:spAutoFit/>
          </a:bodyPr>
          <a:lstStyle/>
          <a:p>
            <a:pPr algn="ctr"/>
            <a:r>
              <a:rPr lang="en-US" u="sng" dirty="0"/>
              <a:t>Port-level</a:t>
            </a:r>
          </a:p>
          <a:p>
            <a:pPr algn="ctr"/>
            <a:r>
              <a:rPr lang="en-US" dirty="0"/>
              <a:t> </a:t>
            </a:r>
          </a:p>
          <a:p>
            <a:pPr algn="ctr"/>
            <a:r>
              <a:rPr lang="en-US" i="1" dirty="0"/>
              <a:t>includes fisheries that represent at least 5% of total revenue in each port</a:t>
            </a:r>
          </a:p>
        </p:txBody>
      </p:sp>
      <p:pic>
        <p:nvPicPr>
          <p:cNvPr id="8" name="Picture 7">
            <a:extLst>
              <a:ext uri="{FF2B5EF4-FFF2-40B4-BE49-F238E27FC236}">
                <a16:creationId xmlns:a16="http://schemas.microsoft.com/office/drawing/2014/main" id="{2997B686-A76B-B342-8ADC-06770E91A10C}"/>
              </a:ext>
            </a:extLst>
          </p:cNvPr>
          <p:cNvPicPr>
            <a:picLocks noChangeAspect="1"/>
          </p:cNvPicPr>
          <p:nvPr/>
        </p:nvPicPr>
        <p:blipFill>
          <a:blip r:embed="rId2"/>
          <a:stretch>
            <a:fillRect/>
          </a:stretch>
        </p:blipFill>
        <p:spPr>
          <a:xfrm>
            <a:off x="-452063" y="1395537"/>
            <a:ext cx="5486400" cy="5486400"/>
          </a:xfrm>
          <a:prstGeom prst="rect">
            <a:avLst/>
          </a:prstGeom>
        </p:spPr>
      </p:pic>
      <p:pic>
        <p:nvPicPr>
          <p:cNvPr id="6" name="Picture 5">
            <a:extLst>
              <a:ext uri="{FF2B5EF4-FFF2-40B4-BE49-F238E27FC236}">
                <a16:creationId xmlns:a16="http://schemas.microsoft.com/office/drawing/2014/main" id="{78925D97-993F-1747-AB8B-4A555B9360B4}"/>
              </a:ext>
            </a:extLst>
          </p:cNvPr>
          <p:cNvPicPr>
            <a:picLocks noChangeAspect="1"/>
          </p:cNvPicPr>
          <p:nvPr/>
        </p:nvPicPr>
        <p:blipFill>
          <a:blip r:embed="rId3"/>
          <a:stretch>
            <a:fillRect/>
          </a:stretch>
        </p:blipFill>
        <p:spPr>
          <a:xfrm>
            <a:off x="6568611" y="1395537"/>
            <a:ext cx="5486400" cy="5486400"/>
          </a:xfrm>
          <a:prstGeom prst="rect">
            <a:avLst/>
          </a:prstGeom>
        </p:spPr>
      </p:pic>
    </p:spTree>
    <p:extLst>
      <p:ext uri="{BB962C8B-B14F-4D97-AF65-F5344CB8AC3E}">
        <p14:creationId xmlns:p14="http://schemas.microsoft.com/office/powerpoint/2010/main" val="38803807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2FCE09-6C1B-EF4D-BF80-174272C1AD46}"/>
              </a:ext>
            </a:extLst>
          </p:cNvPr>
          <p:cNvSpPr>
            <a:spLocks noGrp="1"/>
          </p:cNvSpPr>
          <p:nvPr>
            <p:ph type="title"/>
          </p:nvPr>
        </p:nvSpPr>
        <p:spPr/>
        <p:txBody>
          <a:bodyPr/>
          <a:lstStyle/>
          <a:p>
            <a:r>
              <a:rPr lang="en-US" dirty="0"/>
              <a:t>PFMC meeting comments March 2021: SSC</a:t>
            </a:r>
          </a:p>
        </p:txBody>
      </p:sp>
      <p:sp>
        <p:nvSpPr>
          <p:cNvPr id="3" name="Content Placeholder 2">
            <a:extLst>
              <a:ext uri="{FF2B5EF4-FFF2-40B4-BE49-F238E27FC236}">
                <a16:creationId xmlns:a16="http://schemas.microsoft.com/office/drawing/2014/main" id="{168C1E6F-5CAE-B543-9F04-FF6A7CAA7BD1}"/>
              </a:ext>
            </a:extLst>
          </p:cNvPr>
          <p:cNvSpPr>
            <a:spLocks noGrp="1"/>
          </p:cNvSpPr>
          <p:nvPr>
            <p:ph idx="1"/>
          </p:nvPr>
        </p:nvSpPr>
        <p:spPr/>
        <p:txBody>
          <a:bodyPr>
            <a:normAutofit/>
          </a:bodyPr>
          <a:lstStyle/>
          <a:p>
            <a:r>
              <a:rPr lang="en-US" dirty="0"/>
              <a:t>The interpretation of the fisheries participation networks can be confusing (Figure 6.4.1). The size of nodes in the figure are described as being proportional to revenue from a given fishery. However, node size does not relate to overall revenues at those ports for those species. Node size reflects the median percent of individuals’ total revenue accounted for by that species for participants in that fishery and port group. Thus, if most participants get most of their revenue from that fishery, the node size can be large even if the absolute revenue for individual participants and in total is small.</a:t>
            </a:r>
          </a:p>
        </p:txBody>
      </p:sp>
    </p:spTree>
    <p:extLst>
      <p:ext uri="{BB962C8B-B14F-4D97-AF65-F5344CB8AC3E}">
        <p14:creationId xmlns:p14="http://schemas.microsoft.com/office/powerpoint/2010/main" val="11183008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2FCE09-6C1B-EF4D-BF80-174272C1AD46}"/>
              </a:ext>
            </a:extLst>
          </p:cNvPr>
          <p:cNvSpPr>
            <a:spLocks noGrp="1"/>
          </p:cNvSpPr>
          <p:nvPr>
            <p:ph type="title"/>
          </p:nvPr>
        </p:nvSpPr>
        <p:spPr/>
        <p:txBody>
          <a:bodyPr/>
          <a:lstStyle/>
          <a:p>
            <a:r>
              <a:rPr lang="en-US" dirty="0"/>
              <a:t>SSC-ES comments January 2021</a:t>
            </a:r>
          </a:p>
        </p:txBody>
      </p:sp>
      <p:sp>
        <p:nvSpPr>
          <p:cNvPr id="3" name="Content Placeholder 2">
            <a:extLst>
              <a:ext uri="{FF2B5EF4-FFF2-40B4-BE49-F238E27FC236}">
                <a16:creationId xmlns:a16="http://schemas.microsoft.com/office/drawing/2014/main" id="{168C1E6F-5CAE-B543-9F04-FF6A7CAA7BD1}"/>
              </a:ext>
            </a:extLst>
          </p:cNvPr>
          <p:cNvSpPr>
            <a:spLocks noGrp="1"/>
          </p:cNvSpPr>
          <p:nvPr>
            <p:ph idx="1"/>
          </p:nvPr>
        </p:nvSpPr>
        <p:spPr/>
        <p:txBody>
          <a:bodyPr>
            <a:normAutofit fontScale="77500" lnSpcReduction="20000"/>
          </a:bodyPr>
          <a:lstStyle/>
          <a:p>
            <a:r>
              <a:rPr lang="en-US" dirty="0"/>
              <a:t>Expanding stock availability metrics to more species and including participation networks may create opportunities to better track impacts to west coast fisheries from large-scale perturbations (which could include a pandemic). </a:t>
            </a:r>
          </a:p>
          <a:p>
            <a:r>
              <a:rPr lang="en-US" dirty="0"/>
              <a:t>The analysis is a good visualization of participation in fisheries and inter-regional differences in the combinations of fisheries available and complement the diversification indices in the report which use the same fishery definitions.</a:t>
            </a:r>
          </a:p>
          <a:p>
            <a:r>
              <a:rPr lang="en-US" dirty="0"/>
              <a:t>It is not clear that the network metrics presented are good indicators of concepts like community vulnerability or resilience. More validation of how these concepts relate to these metrics is needed before the results can be discussed in these terms.</a:t>
            </a:r>
          </a:p>
          <a:p>
            <a:r>
              <a:rPr lang="en-US" dirty="0"/>
              <a:t>The CCIEA report, if this work is to be included, could present results for each individual port. If this is not feasible, pick ports where large changes in the network metrics were observed over some time period.</a:t>
            </a:r>
          </a:p>
          <a:p>
            <a:r>
              <a:rPr lang="en-US" dirty="0"/>
              <a:t>The results should be shown over time to get a sense of how fishing patterns have changed and to get some context about the observed range of results</a:t>
            </a:r>
          </a:p>
          <a:p>
            <a:pPr lvl="1"/>
            <a:r>
              <a:rPr lang="en-US" dirty="0"/>
              <a:t>[echoed by John U on Council floor]</a:t>
            </a:r>
          </a:p>
        </p:txBody>
      </p:sp>
    </p:spTree>
    <p:extLst>
      <p:ext uri="{BB962C8B-B14F-4D97-AF65-F5344CB8AC3E}">
        <p14:creationId xmlns:p14="http://schemas.microsoft.com/office/powerpoint/2010/main" val="41544685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2FCE09-6C1B-EF4D-BF80-174272C1AD46}"/>
              </a:ext>
            </a:extLst>
          </p:cNvPr>
          <p:cNvSpPr>
            <a:spLocks noGrp="1"/>
          </p:cNvSpPr>
          <p:nvPr>
            <p:ph type="title"/>
          </p:nvPr>
        </p:nvSpPr>
        <p:spPr/>
        <p:txBody>
          <a:bodyPr/>
          <a:lstStyle/>
          <a:p>
            <a:r>
              <a:rPr lang="en-US" dirty="0"/>
              <a:t>PFMC meeting comments March 2021: EWG</a:t>
            </a:r>
          </a:p>
        </p:txBody>
      </p:sp>
      <p:sp>
        <p:nvSpPr>
          <p:cNvPr id="3" name="Content Placeholder 2">
            <a:extLst>
              <a:ext uri="{FF2B5EF4-FFF2-40B4-BE49-F238E27FC236}">
                <a16:creationId xmlns:a16="http://schemas.microsoft.com/office/drawing/2014/main" id="{168C1E6F-5CAE-B543-9F04-FF6A7CAA7BD1}"/>
              </a:ext>
            </a:extLst>
          </p:cNvPr>
          <p:cNvSpPr>
            <a:spLocks noGrp="1"/>
          </p:cNvSpPr>
          <p:nvPr>
            <p:ph idx="1"/>
          </p:nvPr>
        </p:nvSpPr>
        <p:spPr/>
        <p:txBody>
          <a:bodyPr>
            <a:normAutofit fontScale="70000" lnSpcReduction="20000"/>
          </a:bodyPr>
          <a:lstStyle/>
          <a:p>
            <a:r>
              <a:rPr lang="en-US" dirty="0"/>
              <a:t>The EWG appreciates the use of fisheries participation networks and hopes that they can be used more broadly within the Council process. We have included similar information in updated Chapter 3 of the Fishery Ecosystem Plan, submitted as EWG Report 1 under Agenda Item I.3. and note that these networks may be useful to agencies exploring the effects of non-fishing activities on fisheries participants (e.g., C.2, Marine Planning Update). Council decision-making is usually separated by fishery management plan, which sometimes makes it difficult for the Council to see the potential effects of their decisions across fisheries. </a:t>
            </a:r>
          </a:p>
          <a:p>
            <a:pPr lvl="1"/>
            <a:r>
              <a:rPr lang="en-US" dirty="0"/>
              <a:t>[Link to FEP; Frank L on Council floor]</a:t>
            </a:r>
          </a:p>
          <a:p>
            <a:r>
              <a:rPr lang="en-US" dirty="0"/>
              <a:t>In addition to this annual report, the Council might also be interested in a retrospective analysis of the changes that have occurred in participation networks over time. </a:t>
            </a:r>
          </a:p>
          <a:p>
            <a:pPr lvl="1"/>
            <a:r>
              <a:rPr lang="en-US" dirty="0"/>
              <a:t>[echoed by John U on Council floor]</a:t>
            </a:r>
          </a:p>
          <a:p>
            <a:r>
              <a:rPr lang="en-US" dirty="0"/>
              <a:t>The EWG appreciates the inclusion of Theil Index to estimate revenue concentration across different fisheries and the introduction of fishery participation networks. These approaches look promising and we look forward to seeing if they can be useful in Council </a:t>
            </a:r>
            <a:r>
              <a:rPr lang="en-US" dirty="0" err="1"/>
              <a:t>decisionmaking</a:t>
            </a:r>
            <a:r>
              <a:rPr lang="en-US" dirty="0"/>
              <a:t>, particularly where the Council is considering decisions that may affect geographic distribution of harvest opportunities.</a:t>
            </a:r>
          </a:p>
        </p:txBody>
      </p:sp>
    </p:spTree>
    <p:extLst>
      <p:ext uri="{BB962C8B-B14F-4D97-AF65-F5344CB8AC3E}">
        <p14:creationId xmlns:p14="http://schemas.microsoft.com/office/powerpoint/2010/main" val="40732616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C1C0D2-705E-1644-8089-BCA2A04B49BE}"/>
              </a:ext>
            </a:extLst>
          </p:cNvPr>
          <p:cNvSpPr>
            <a:spLocks noGrp="1"/>
          </p:cNvSpPr>
          <p:nvPr>
            <p:ph type="title"/>
          </p:nvPr>
        </p:nvSpPr>
        <p:spPr/>
        <p:txBody>
          <a:bodyPr/>
          <a:lstStyle/>
          <a:p>
            <a:r>
              <a:rPr lang="en-US" dirty="0"/>
              <a:t>Updated analysis</a:t>
            </a:r>
          </a:p>
        </p:txBody>
      </p:sp>
      <p:sp>
        <p:nvSpPr>
          <p:cNvPr id="3" name="Content Placeholder 2">
            <a:extLst>
              <a:ext uri="{FF2B5EF4-FFF2-40B4-BE49-F238E27FC236}">
                <a16:creationId xmlns:a16="http://schemas.microsoft.com/office/drawing/2014/main" id="{AFA311D7-6F16-F441-BDF3-4E340FE8FB91}"/>
              </a:ext>
            </a:extLst>
          </p:cNvPr>
          <p:cNvSpPr>
            <a:spLocks noGrp="1"/>
          </p:cNvSpPr>
          <p:nvPr>
            <p:ph idx="1"/>
          </p:nvPr>
        </p:nvSpPr>
        <p:spPr/>
        <p:txBody>
          <a:bodyPr/>
          <a:lstStyle/>
          <a:p>
            <a:r>
              <a:rPr lang="en-US" dirty="0"/>
              <a:t>Compare port-level networks to vessel-level networks</a:t>
            </a:r>
          </a:p>
          <a:p>
            <a:r>
              <a:rPr lang="en-US" dirty="0"/>
              <a:t>Port-level networks: nodes include if they contributed &gt;=10% of revenue to the port in 2020</a:t>
            </a:r>
          </a:p>
        </p:txBody>
      </p:sp>
    </p:spTree>
    <p:extLst>
      <p:ext uri="{BB962C8B-B14F-4D97-AF65-F5344CB8AC3E}">
        <p14:creationId xmlns:p14="http://schemas.microsoft.com/office/powerpoint/2010/main" val="7212295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A50219D-6EF6-814C-A48D-9916195F8930}"/>
              </a:ext>
            </a:extLst>
          </p:cNvPr>
          <p:cNvPicPr>
            <a:picLocks noChangeAspect="1"/>
          </p:cNvPicPr>
          <p:nvPr/>
        </p:nvPicPr>
        <p:blipFill>
          <a:blip r:embed="rId2"/>
          <a:stretch>
            <a:fillRect/>
          </a:stretch>
        </p:blipFill>
        <p:spPr>
          <a:xfrm>
            <a:off x="6364911" y="1451221"/>
            <a:ext cx="5486400" cy="5486400"/>
          </a:xfrm>
          <a:prstGeom prst="rect">
            <a:avLst/>
          </a:prstGeom>
        </p:spPr>
      </p:pic>
      <p:pic>
        <p:nvPicPr>
          <p:cNvPr id="9" name="Picture 8">
            <a:extLst>
              <a:ext uri="{FF2B5EF4-FFF2-40B4-BE49-F238E27FC236}">
                <a16:creationId xmlns:a16="http://schemas.microsoft.com/office/drawing/2014/main" id="{2D819B07-1D57-B34F-82BA-D47811B58EED}"/>
              </a:ext>
            </a:extLst>
          </p:cNvPr>
          <p:cNvPicPr>
            <a:picLocks noChangeAspect="1"/>
          </p:cNvPicPr>
          <p:nvPr/>
        </p:nvPicPr>
        <p:blipFill>
          <a:blip r:embed="rId3"/>
          <a:stretch>
            <a:fillRect/>
          </a:stretch>
        </p:blipFill>
        <p:spPr>
          <a:xfrm>
            <a:off x="178084" y="1451221"/>
            <a:ext cx="5486400" cy="5486400"/>
          </a:xfrm>
          <a:prstGeom prst="rect">
            <a:avLst/>
          </a:prstGeom>
        </p:spPr>
      </p:pic>
      <p:sp>
        <p:nvSpPr>
          <p:cNvPr id="4" name="TextBox 3">
            <a:extLst>
              <a:ext uri="{FF2B5EF4-FFF2-40B4-BE49-F238E27FC236}">
                <a16:creationId xmlns:a16="http://schemas.microsoft.com/office/drawing/2014/main" id="{63C8B8A6-9FE6-2B40-8061-1A6A41E58603}"/>
              </a:ext>
            </a:extLst>
          </p:cNvPr>
          <p:cNvSpPr txBox="1"/>
          <p:nvPr/>
        </p:nvSpPr>
        <p:spPr>
          <a:xfrm>
            <a:off x="441789" y="195209"/>
            <a:ext cx="4058292" cy="1200329"/>
          </a:xfrm>
          <a:prstGeom prst="rect">
            <a:avLst/>
          </a:prstGeom>
          <a:noFill/>
        </p:spPr>
        <p:txBody>
          <a:bodyPr wrap="square" rtlCol="0">
            <a:spAutoFit/>
          </a:bodyPr>
          <a:lstStyle/>
          <a:p>
            <a:pPr algn="ctr"/>
            <a:r>
              <a:rPr lang="en-US" u="sng" dirty="0"/>
              <a:t>Vessel-level</a:t>
            </a:r>
          </a:p>
          <a:p>
            <a:pPr algn="ctr"/>
            <a:r>
              <a:rPr lang="en-US" dirty="0"/>
              <a:t> </a:t>
            </a:r>
          </a:p>
          <a:p>
            <a:pPr algn="ctr"/>
            <a:r>
              <a:rPr lang="en-US" i="1" dirty="0"/>
              <a:t>includes fisheries that represent a median of 10% of vessel revenue in each port</a:t>
            </a:r>
          </a:p>
        </p:txBody>
      </p:sp>
      <p:sp>
        <p:nvSpPr>
          <p:cNvPr id="5" name="TextBox 4">
            <a:extLst>
              <a:ext uri="{FF2B5EF4-FFF2-40B4-BE49-F238E27FC236}">
                <a16:creationId xmlns:a16="http://schemas.microsoft.com/office/drawing/2014/main" id="{C698EE47-7677-9549-88CD-CE275C10A76F}"/>
              </a:ext>
            </a:extLst>
          </p:cNvPr>
          <p:cNvSpPr txBox="1"/>
          <p:nvPr/>
        </p:nvSpPr>
        <p:spPr>
          <a:xfrm>
            <a:off x="7539520" y="195208"/>
            <a:ext cx="4058292" cy="1200329"/>
          </a:xfrm>
          <a:prstGeom prst="rect">
            <a:avLst/>
          </a:prstGeom>
          <a:noFill/>
        </p:spPr>
        <p:txBody>
          <a:bodyPr wrap="square" rtlCol="0">
            <a:spAutoFit/>
          </a:bodyPr>
          <a:lstStyle/>
          <a:p>
            <a:pPr algn="ctr"/>
            <a:r>
              <a:rPr lang="en-US" u="sng" dirty="0"/>
              <a:t>Port-level</a:t>
            </a:r>
          </a:p>
          <a:p>
            <a:pPr algn="ctr"/>
            <a:r>
              <a:rPr lang="en-US" dirty="0"/>
              <a:t> </a:t>
            </a:r>
          </a:p>
          <a:p>
            <a:pPr algn="ctr"/>
            <a:r>
              <a:rPr lang="en-US" i="1" dirty="0"/>
              <a:t>includes fisheries that represent at least 10% of total revenue in each port</a:t>
            </a:r>
          </a:p>
        </p:txBody>
      </p:sp>
    </p:spTree>
    <p:extLst>
      <p:ext uri="{BB962C8B-B14F-4D97-AF65-F5344CB8AC3E}">
        <p14:creationId xmlns:p14="http://schemas.microsoft.com/office/powerpoint/2010/main" val="41281988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3C8B8A6-9FE6-2B40-8061-1A6A41E58603}"/>
              </a:ext>
            </a:extLst>
          </p:cNvPr>
          <p:cNvSpPr txBox="1"/>
          <p:nvPr/>
        </p:nvSpPr>
        <p:spPr>
          <a:xfrm>
            <a:off x="441789" y="195209"/>
            <a:ext cx="4058292" cy="1200329"/>
          </a:xfrm>
          <a:prstGeom prst="rect">
            <a:avLst/>
          </a:prstGeom>
          <a:noFill/>
        </p:spPr>
        <p:txBody>
          <a:bodyPr wrap="square" rtlCol="0">
            <a:spAutoFit/>
          </a:bodyPr>
          <a:lstStyle/>
          <a:p>
            <a:pPr algn="ctr"/>
            <a:r>
              <a:rPr lang="en-US" u="sng" dirty="0"/>
              <a:t>Vessel-level</a:t>
            </a:r>
          </a:p>
          <a:p>
            <a:pPr algn="ctr"/>
            <a:r>
              <a:rPr lang="en-US" dirty="0"/>
              <a:t> </a:t>
            </a:r>
          </a:p>
          <a:p>
            <a:pPr algn="ctr"/>
            <a:r>
              <a:rPr lang="en-US" i="1" dirty="0"/>
              <a:t>includes fisheries that represent a median of 10% of vessel revenue in each port</a:t>
            </a:r>
          </a:p>
        </p:txBody>
      </p:sp>
      <p:pic>
        <p:nvPicPr>
          <p:cNvPr id="3" name="Picture 2">
            <a:extLst>
              <a:ext uri="{FF2B5EF4-FFF2-40B4-BE49-F238E27FC236}">
                <a16:creationId xmlns:a16="http://schemas.microsoft.com/office/drawing/2014/main" id="{184CC3E6-3306-3B4C-856E-8B51445269C6}"/>
              </a:ext>
            </a:extLst>
          </p:cNvPr>
          <p:cNvPicPr>
            <a:picLocks noChangeAspect="1"/>
          </p:cNvPicPr>
          <p:nvPr/>
        </p:nvPicPr>
        <p:blipFill>
          <a:blip r:embed="rId2"/>
          <a:stretch>
            <a:fillRect/>
          </a:stretch>
        </p:blipFill>
        <p:spPr>
          <a:xfrm>
            <a:off x="167811" y="1494885"/>
            <a:ext cx="5486400" cy="5486400"/>
          </a:xfrm>
          <a:prstGeom prst="rect">
            <a:avLst/>
          </a:prstGeom>
        </p:spPr>
      </p:pic>
      <p:pic>
        <p:nvPicPr>
          <p:cNvPr id="8" name="Picture 7">
            <a:extLst>
              <a:ext uri="{FF2B5EF4-FFF2-40B4-BE49-F238E27FC236}">
                <a16:creationId xmlns:a16="http://schemas.microsoft.com/office/drawing/2014/main" id="{71069E20-805D-8A43-84B6-2705FD3417DF}"/>
              </a:ext>
            </a:extLst>
          </p:cNvPr>
          <p:cNvPicPr>
            <a:picLocks noChangeAspect="1"/>
          </p:cNvPicPr>
          <p:nvPr/>
        </p:nvPicPr>
        <p:blipFill>
          <a:blip r:embed="rId3"/>
          <a:stretch>
            <a:fillRect/>
          </a:stretch>
        </p:blipFill>
        <p:spPr>
          <a:xfrm>
            <a:off x="6537791" y="1494885"/>
            <a:ext cx="5486400" cy="5486400"/>
          </a:xfrm>
          <a:prstGeom prst="rect">
            <a:avLst/>
          </a:prstGeom>
        </p:spPr>
      </p:pic>
      <p:sp>
        <p:nvSpPr>
          <p:cNvPr id="5" name="TextBox 4">
            <a:extLst>
              <a:ext uri="{FF2B5EF4-FFF2-40B4-BE49-F238E27FC236}">
                <a16:creationId xmlns:a16="http://schemas.microsoft.com/office/drawing/2014/main" id="{C698EE47-7677-9549-88CD-CE275C10A76F}"/>
              </a:ext>
            </a:extLst>
          </p:cNvPr>
          <p:cNvSpPr txBox="1"/>
          <p:nvPr/>
        </p:nvSpPr>
        <p:spPr>
          <a:xfrm>
            <a:off x="7539520" y="195208"/>
            <a:ext cx="4058292" cy="1200329"/>
          </a:xfrm>
          <a:prstGeom prst="rect">
            <a:avLst/>
          </a:prstGeom>
          <a:noFill/>
        </p:spPr>
        <p:txBody>
          <a:bodyPr wrap="square" rtlCol="0">
            <a:spAutoFit/>
          </a:bodyPr>
          <a:lstStyle/>
          <a:p>
            <a:pPr algn="ctr"/>
            <a:r>
              <a:rPr lang="en-US" u="sng" dirty="0"/>
              <a:t>Port-level</a:t>
            </a:r>
          </a:p>
          <a:p>
            <a:pPr algn="ctr"/>
            <a:r>
              <a:rPr lang="en-US" dirty="0"/>
              <a:t> </a:t>
            </a:r>
          </a:p>
          <a:p>
            <a:pPr algn="ctr"/>
            <a:r>
              <a:rPr lang="en-US" i="1" dirty="0"/>
              <a:t>includes fisheries that represent at least 10% of total revenue in each port</a:t>
            </a:r>
          </a:p>
        </p:txBody>
      </p:sp>
    </p:spTree>
    <p:extLst>
      <p:ext uri="{BB962C8B-B14F-4D97-AF65-F5344CB8AC3E}">
        <p14:creationId xmlns:p14="http://schemas.microsoft.com/office/powerpoint/2010/main" val="30600670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3C8B8A6-9FE6-2B40-8061-1A6A41E58603}"/>
              </a:ext>
            </a:extLst>
          </p:cNvPr>
          <p:cNvSpPr txBox="1"/>
          <p:nvPr/>
        </p:nvSpPr>
        <p:spPr>
          <a:xfrm>
            <a:off x="441789" y="195209"/>
            <a:ext cx="4058292" cy="1200329"/>
          </a:xfrm>
          <a:prstGeom prst="rect">
            <a:avLst/>
          </a:prstGeom>
          <a:noFill/>
        </p:spPr>
        <p:txBody>
          <a:bodyPr wrap="square" rtlCol="0">
            <a:spAutoFit/>
          </a:bodyPr>
          <a:lstStyle/>
          <a:p>
            <a:pPr algn="ctr"/>
            <a:r>
              <a:rPr lang="en-US" u="sng" dirty="0"/>
              <a:t>Vessel-level</a:t>
            </a:r>
          </a:p>
          <a:p>
            <a:pPr algn="ctr"/>
            <a:r>
              <a:rPr lang="en-US" dirty="0"/>
              <a:t> </a:t>
            </a:r>
          </a:p>
          <a:p>
            <a:pPr algn="ctr"/>
            <a:r>
              <a:rPr lang="en-US" i="1" dirty="0"/>
              <a:t>includes fisheries that represent a median of 10% of vessel revenue in each port</a:t>
            </a:r>
          </a:p>
        </p:txBody>
      </p:sp>
      <p:sp>
        <p:nvSpPr>
          <p:cNvPr id="5" name="TextBox 4">
            <a:extLst>
              <a:ext uri="{FF2B5EF4-FFF2-40B4-BE49-F238E27FC236}">
                <a16:creationId xmlns:a16="http://schemas.microsoft.com/office/drawing/2014/main" id="{C698EE47-7677-9549-88CD-CE275C10A76F}"/>
              </a:ext>
            </a:extLst>
          </p:cNvPr>
          <p:cNvSpPr txBox="1"/>
          <p:nvPr/>
        </p:nvSpPr>
        <p:spPr>
          <a:xfrm>
            <a:off x="7539520" y="195208"/>
            <a:ext cx="4058292" cy="1200329"/>
          </a:xfrm>
          <a:prstGeom prst="rect">
            <a:avLst/>
          </a:prstGeom>
          <a:noFill/>
        </p:spPr>
        <p:txBody>
          <a:bodyPr wrap="square" rtlCol="0">
            <a:spAutoFit/>
          </a:bodyPr>
          <a:lstStyle/>
          <a:p>
            <a:pPr algn="ctr"/>
            <a:r>
              <a:rPr lang="en-US" u="sng" dirty="0"/>
              <a:t>Port-level</a:t>
            </a:r>
          </a:p>
          <a:p>
            <a:pPr algn="ctr"/>
            <a:r>
              <a:rPr lang="en-US" dirty="0"/>
              <a:t> </a:t>
            </a:r>
          </a:p>
          <a:p>
            <a:pPr algn="ctr"/>
            <a:r>
              <a:rPr lang="en-US" i="1" dirty="0"/>
              <a:t>includes fisheries that represent at least 10% of total revenue in each port</a:t>
            </a:r>
          </a:p>
        </p:txBody>
      </p:sp>
      <p:pic>
        <p:nvPicPr>
          <p:cNvPr id="3" name="Picture 2">
            <a:extLst>
              <a:ext uri="{FF2B5EF4-FFF2-40B4-BE49-F238E27FC236}">
                <a16:creationId xmlns:a16="http://schemas.microsoft.com/office/drawing/2014/main" id="{A9B254F1-CF05-D748-A4FF-6E9C0A82B31A}"/>
              </a:ext>
            </a:extLst>
          </p:cNvPr>
          <p:cNvPicPr>
            <a:picLocks noChangeAspect="1"/>
          </p:cNvPicPr>
          <p:nvPr/>
        </p:nvPicPr>
        <p:blipFill>
          <a:blip r:embed="rId2"/>
          <a:stretch>
            <a:fillRect/>
          </a:stretch>
        </p:blipFill>
        <p:spPr>
          <a:xfrm>
            <a:off x="-272265" y="1299681"/>
            <a:ext cx="5486400" cy="5486400"/>
          </a:xfrm>
          <a:prstGeom prst="rect">
            <a:avLst/>
          </a:prstGeom>
        </p:spPr>
      </p:pic>
      <p:pic>
        <p:nvPicPr>
          <p:cNvPr id="8" name="Picture 7">
            <a:extLst>
              <a:ext uri="{FF2B5EF4-FFF2-40B4-BE49-F238E27FC236}">
                <a16:creationId xmlns:a16="http://schemas.microsoft.com/office/drawing/2014/main" id="{218726FD-4062-1443-990C-7ED814C82AC0}"/>
              </a:ext>
            </a:extLst>
          </p:cNvPr>
          <p:cNvPicPr>
            <a:picLocks noChangeAspect="1"/>
          </p:cNvPicPr>
          <p:nvPr/>
        </p:nvPicPr>
        <p:blipFill>
          <a:blip r:embed="rId3"/>
          <a:stretch>
            <a:fillRect/>
          </a:stretch>
        </p:blipFill>
        <p:spPr>
          <a:xfrm>
            <a:off x="6571179" y="1395537"/>
            <a:ext cx="5486400" cy="5486400"/>
          </a:xfrm>
          <a:prstGeom prst="rect">
            <a:avLst/>
          </a:prstGeom>
        </p:spPr>
      </p:pic>
    </p:spTree>
    <p:extLst>
      <p:ext uri="{BB962C8B-B14F-4D97-AF65-F5344CB8AC3E}">
        <p14:creationId xmlns:p14="http://schemas.microsoft.com/office/powerpoint/2010/main" val="36611957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3C8B8A6-9FE6-2B40-8061-1A6A41E58603}"/>
              </a:ext>
            </a:extLst>
          </p:cNvPr>
          <p:cNvSpPr txBox="1"/>
          <p:nvPr/>
        </p:nvSpPr>
        <p:spPr>
          <a:xfrm>
            <a:off x="441789" y="195209"/>
            <a:ext cx="4058292" cy="1200329"/>
          </a:xfrm>
          <a:prstGeom prst="rect">
            <a:avLst/>
          </a:prstGeom>
          <a:noFill/>
        </p:spPr>
        <p:txBody>
          <a:bodyPr wrap="square" rtlCol="0">
            <a:spAutoFit/>
          </a:bodyPr>
          <a:lstStyle/>
          <a:p>
            <a:pPr algn="ctr"/>
            <a:r>
              <a:rPr lang="en-US" u="sng" dirty="0"/>
              <a:t>Vessel-level</a:t>
            </a:r>
          </a:p>
          <a:p>
            <a:pPr algn="ctr"/>
            <a:r>
              <a:rPr lang="en-US" dirty="0"/>
              <a:t> </a:t>
            </a:r>
          </a:p>
          <a:p>
            <a:pPr algn="ctr"/>
            <a:r>
              <a:rPr lang="en-US" i="1" dirty="0"/>
              <a:t>includes fisheries that represent a median of 10% of vessel revenue in each port</a:t>
            </a:r>
          </a:p>
        </p:txBody>
      </p:sp>
      <p:sp>
        <p:nvSpPr>
          <p:cNvPr id="5" name="TextBox 4">
            <a:extLst>
              <a:ext uri="{FF2B5EF4-FFF2-40B4-BE49-F238E27FC236}">
                <a16:creationId xmlns:a16="http://schemas.microsoft.com/office/drawing/2014/main" id="{C698EE47-7677-9549-88CD-CE275C10A76F}"/>
              </a:ext>
            </a:extLst>
          </p:cNvPr>
          <p:cNvSpPr txBox="1"/>
          <p:nvPr/>
        </p:nvSpPr>
        <p:spPr>
          <a:xfrm>
            <a:off x="7539520" y="195208"/>
            <a:ext cx="4058292" cy="1200329"/>
          </a:xfrm>
          <a:prstGeom prst="rect">
            <a:avLst/>
          </a:prstGeom>
          <a:noFill/>
        </p:spPr>
        <p:txBody>
          <a:bodyPr wrap="square" rtlCol="0">
            <a:spAutoFit/>
          </a:bodyPr>
          <a:lstStyle/>
          <a:p>
            <a:pPr algn="ctr"/>
            <a:r>
              <a:rPr lang="en-US" u="sng" dirty="0"/>
              <a:t>Port-level</a:t>
            </a:r>
          </a:p>
          <a:p>
            <a:pPr algn="ctr"/>
            <a:r>
              <a:rPr lang="en-US" dirty="0"/>
              <a:t> </a:t>
            </a:r>
          </a:p>
          <a:p>
            <a:pPr algn="ctr"/>
            <a:r>
              <a:rPr lang="en-US" i="1" dirty="0"/>
              <a:t>includes fisheries that represent at least 10% of total revenue in each port</a:t>
            </a:r>
          </a:p>
        </p:txBody>
      </p:sp>
      <p:pic>
        <p:nvPicPr>
          <p:cNvPr id="3" name="Picture 2">
            <a:extLst>
              <a:ext uri="{FF2B5EF4-FFF2-40B4-BE49-F238E27FC236}">
                <a16:creationId xmlns:a16="http://schemas.microsoft.com/office/drawing/2014/main" id="{656CF128-7F51-1840-99C1-345ADA7FA577}"/>
              </a:ext>
            </a:extLst>
          </p:cNvPr>
          <p:cNvPicPr>
            <a:picLocks noChangeAspect="1"/>
          </p:cNvPicPr>
          <p:nvPr/>
        </p:nvPicPr>
        <p:blipFill>
          <a:blip r:embed="rId2"/>
          <a:stretch>
            <a:fillRect/>
          </a:stretch>
        </p:blipFill>
        <p:spPr>
          <a:xfrm>
            <a:off x="6481282" y="1395537"/>
            <a:ext cx="5486400" cy="5486400"/>
          </a:xfrm>
          <a:prstGeom prst="rect">
            <a:avLst/>
          </a:prstGeom>
        </p:spPr>
      </p:pic>
      <p:pic>
        <p:nvPicPr>
          <p:cNvPr id="8" name="Picture 7">
            <a:extLst>
              <a:ext uri="{FF2B5EF4-FFF2-40B4-BE49-F238E27FC236}">
                <a16:creationId xmlns:a16="http://schemas.microsoft.com/office/drawing/2014/main" id="{2997B686-A76B-B342-8ADC-06770E91A10C}"/>
              </a:ext>
            </a:extLst>
          </p:cNvPr>
          <p:cNvPicPr>
            <a:picLocks noChangeAspect="1"/>
          </p:cNvPicPr>
          <p:nvPr/>
        </p:nvPicPr>
        <p:blipFill>
          <a:blip r:embed="rId3"/>
          <a:stretch>
            <a:fillRect/>
          </a:stretch>
        </p:blipFill>
        <p:spPr>
          <a:xfrm>
            <a:off x="-452063" y="1395537"/>
            <a:ext cx="5486400" cy="5486400"/>
          </a:xfrm>
          <a:prstGeom prst="rect">
            <a:avLst/>
          </a:prstGeom>
        </p:spPr>
      </p:pic>
    </p:spTree>
    <p:extLst>
      <p:ext uri="{BB962C8B-B14F-4D97-AF65-F5344CB8AC3E}">
        <p14:creationId xmlns:p14="http://schemas.microsoft.com/office/powerpoint/2010/main" val="32359928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TotalTime>
  <Words>895</Words>
  <Application>Microsoft Macintosh PowerPoint</Application>
  <PresentationFormat>Widescreen</PresentationFormat>
  <Paragraphs>79</Paragraphs>
  <Slides>15</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vt:i4>
      </vt:variant>
    </vt:vector>
  </HeadingPairs>
  <TitlesOfParts>
    <vt:vector size="19" baseType="lpstr">
      <vt:lpstr>Arial</vt:lpstr>
      <vt:lpstr>Calibri</vt:lpstr>
      <vt:lpstr>Calibri Light</vt:lpstr>
      <vt:lpstr>Office Theme</vt:lpstr>
      <vt:lpstr>Fisheries participation networks  Update May 2021</vt:lpstr>
      <vt:lpstr>PFMC meeting comments March 2021: SSC</vt:lpstr>
      <vt:lpstr>SSC-ES comments January 2021</vt:lpstr>
      <vt:lpstr>PFMC meeting comments March 2021: EWG</vt:lpstr>
      <vt:lpstr>Updated analysis</vt:lpstr>
      <vt:lpstr>PowerPoint Presentation</vt:lpstr>
      <vt:lpstr>PowerPoint Presentation</vt:lpstr>
      <vt:lpstr>PowerPoint Presentation</vt:lpstr>
      <vt:lpstr>PowerPoint Presentation</vt:lpstr>
      <vt:lpstr>Additional analyses</vt:lpstr>
      <vt:lpstr>5% cutoff for port-level</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jameal samhouri</dc:creator>
  <cp:lastModifiedBy>jameal samhouri</cp:lastModifiedBy>
  <cp:revision>5</cp:revision>
  <dcterms:created xsi:type="dcterms:W3CDTF">2021-05-12T20:48:55Z</dcterms:created>
  <dcterms:modified xsi:type="dcterms:W3CDTF">2021-05-18T21:06:42Z</dcterms:modified>
</cp:coreProperties>
</file>